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1" r:id="rId5"/>
    <p:sldId id="265" r:id="rId6"/>
    <p:sldId id="266" r:id="rId7"/>
    <p:sldId id="267" r:id="rId8"/>
    <p:sldId id="268" r:id="rId9"/>
    <p:sldId id="257" r:id="rId10"/>
    <p:sldId id="258" r:id="rId11"/>
    <p:sldId id="269" r:id="rId12"/>
    <p:sldId id="259" r:id="rId13"/>
    <p:sldId id="270" r:id="rId14"/>
    <p:sldId id="260" r:id="rId15"/>
    <p:sldId id="256" r:id="rId16"/>
    <p:sldId id="272" r:id="rId17"/>
    <p:sldId id="271" r:id="rId18"/>
  </p:sldIdLst>
  <p:sldSz cx="12192000" cy="6858000"/>
  <p:notesSz cx="6858000" cy="9144000"/>
  <p:defaultTextStyle>
    <a:defPPr>
      <a:defRPr lang="en-Y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B805B-6887-4BBF-87E1-71A4A19D2088}" v="686" dt="2020-09-13T08:45:42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48"/>
    <p:restoredTop sz="94675"/>
  </p:normalViewPr>
  <p:slideViewPr>
    <p:cSldViewPr snapToGrid="0" snapToObjects="1">
      <p:cViewPr varScale="1">
        <p:scale>
          <a:sx n="108" d="100"/>
          <a:sy n="108" d="100"/>
        </p:scale>
        <p:origin x="200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ar\folders\vw\2nbx8gr91vs_qdk616pk_24w0000gn\T\com.microsoft.Outlook\Outlook%20Temp\Bani%20Qais%20Micro-gri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ar\folders\vw\2nbx8gr91vs_qdk616pk_24w0000gn\T\com.microsoft.Outlook\Outlook%20Temp\Bani%20Qais%20Micro-gri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Monthly Energy Generated in kWh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Y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'Financial Statment'!$R$8</c:f>
              <c:strCache>
                <c:ptCount val="1"/>
                <c:pt idx="0">
                  <c:v>Monthly kWh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'Financial Statment'!$B$9:$B$14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'Financial Statment'!$R$9:$R$14</c:f>
              <c:numCache>
                <c:formatCode>_-* #,##0_-;_-* #,##0\-;_-* "-"_-;_-@_-</c:formatCode>
                <c:ptCount val="6"/>
                <c:pt idx="0">
                  <c:v>517</c:v>
                </c:pt>
                <c:pt idx="1">
                  <c:v>900</c:v>
                </c:pt>
                <c:pt idx="2">
                  <c:v>1059</c:v>
                </c:pt>
                <c:pt idx="3">
                  <c:v>1264</c:v>
                </c:pt>
                <c:pt idx="4">
                  <c:v>1204</c:v>
                </c:pt>
                <c:pt idx="5">
                  <c:v>1258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C6-1D45-861A-A714EE6D7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71973840"/>
        <c:axId val="571979600"/>
      </c:barChart>
      <c:catAx>
        <c:axId val="571973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MONTH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Y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YE"/>
          </a:p>
        </c:txPr>
        <c:crossAx val="571979600"/>
        <c:crosses val="autoZero"/>
        <c:auto val="1"/>
        <c:lblAlgn val="ctr"/>
        <c:lblOffset val="100"/>
        <c:noMultiLvlLbl val="0"/>
      </c:catAx>
      <c:valAx>
        <c:axId val="571979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lt1">
                  <a:lumMod val="95000"/>
                  <a:alpha val="5000"/>
                </a:schemeClr>
              </a:solidFill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 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YE"/>
            </a:p>
          </c:txPr>
        </c:title>
        <c:numFmt formatCode="_-* #,##0_-;_-* #,##0\-;_-* &quot;-&quot;_-;_-@_-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YE"/>
          </a:p>
        </c:txPr>
        <c:crossAx val="57197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Y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Monthly</a:t>
            </a:r>
            <a:r>
              <a:rPr lang="en-US" baseline="0"/>
              <a:t> Revenue During (Jan - June)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Y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'Financial Statment'!$B$9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Statment'!$S$9</c:f>
              <c:numCache>
                <c:formatCode>_-* #,##0_-;_-* #,##0\-;_-* "-"_-;_-@_-</c:formatCode>
                <c:ptCount val="1"/>
                <c:pt idx="0">
                  <c:v>141110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B3-0D4C-AFBD-98AACE42B64C}"/>
            </c:ext>
          </c:extLst>
        </c:ser>
        <c:ser>
          <c:idx val="1"/>
          <c:order val="1"/>
          <c:tx>
            <c:strRef>
              <c:f>'Financial Statment'!$B$10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Statment'!$S$10</c:f>
              <c:numCache>
                <c:formatCode>_-* #,##0_-;_-* #,##0\-;_-* "-"_-;_-@_-</c:formatCode>
                <c:ptCount val="1"/>
                <c:pt idx="0">
                  <c:v>242085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B3-0D4C-AFBD-98AACE42B64C}"/>
            </c:ext>
          </c:extLst>
        </c:ser>
        <c:ser>
          <c:idx val="2"/>
          <c:order val="2"/>
          <c:tx>
            <c:strRef>
              <c:f>'Financial Statment'!$B$11</c:f>
              <c:strCache>
                <c:ptCount val="1"/>
                <c:pt idx="0">
                  <c:v>March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Statment'!$S$11</c:f>
              <c:numCache>
                <c:formatCode>_-* #,##0_-;_-* #,##0\-;_-* "-"_-;_-@_-</c:formatCode>
                <c:ptCount val="1"/>
                <c:pt idx="0">
                  <c:v>310845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B3-0D4C-AFBD-98AACE42B64C}"/>
            </c:ext>
          </c:extLst>
        </c:ser>
        <c:ser>
          <c:idx val="3"/>
          <c:order val="3"/>
          <c:tx>
            <c:strRef>
              <c:f>'Financial Statment'!$B$12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Statment'!$S$12</c:f>
              <c:numCache>
                <c:formatCode>_-* #,##0_-;_-* #,##0\-;_-* "-"_-;_-@_-</c:formatCode>
                <c:ptCount val="1"/>
                <c:pt idx="0">
                  <c:v>363770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B3-0D4C-AFBD-98AACE42B64C}"/>
            </c:ext>
          </c:extLst>
        </c:ser>
        <c:ser>
          <c:idx val="4"/>
          <c:order val="4"/>
          <c:tx>
            <c:strRef>
              <c:f>'Financial Statment'!$B$13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Statment'!$S$13</c:f>
              <c:numCache>
                <c:formatCode>_-* #,##0_-;_-* #,##0\-;_-* "-"_-;_-@_-</c:formatCode>
                <c:ptCount val="1"/>
                <c:pt idx="0">
                  <c:v>354400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0B3-0D4C-AFBD-98AACE42B64C}"/>
            </c:ext>
          </c:extLst>
        </c:ser>
        <c:ser>
          <c:idx val="5"/>
          <c:order val="5"/>
          <c:tx>
            <c:strRef>
              <c:f>'Financial Statment'!$B$14</c:f>
              <c:strCache>
                <c:ptCount val="1"/>
                <c:pt idx="0">
                  <c:v>Jun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Y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'Financial Statment'!$S$8</c:f>
              <c:strCache>
                <c:ptCount val="1"/>
                <c:pt idx="0">
                  <c:v>Monthly Revenue YR.</c:v>
                </c:pt>
              </c:strCache>
            </c:strRef>
          </c:cat>
          <c:val>
            <c:numRef>
              <c:f>'Financial Statment'!$S$14</c:f>
              <c:numCache>
                <c:formatCode>_-* #,##0_-;_-* #,##0\-;_-* "-"_-;_-@_-</c:formatCode>
                <c:ptCount val="1"/>
                <c:pt idx="0">
                  <c:v>343735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0B3-0D4C-AFBD-98AACE42B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7128312"/>
        <c:axId val="537128632"/>
      </c:barChart>
      <c:catAx>
        <c:axId val="537128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YE"/>
          </a:p>
        </c:txPr>
        <c:crossAx val="537128632"/>
        <c:crosses val="autoZero"/>
        <c:auto val="1"/>
        <c:lblAlgn val="ctr"/>
        <c:lblOffset val="100"/>
        <c:noMultiLvlLbl val="0"/>
      </c:catAx>
      <c:valAx>
        <c:axId val="537128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YER]\ 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YE"/>
          </a:p>
        </c:txPr>
        <c:crossAx val="537128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Y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Y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87004-9773-0E4A-BBB7-9D25DF14D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28E223-78B5-D24C-A0FE-67FC9AA2F8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Y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7896D-31FE-9946-AAEB-69B391FD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297AB-D707-DE45-B7D5-33998BC04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A10A22-1193-4D45-BC5C-BDA4AF98E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148874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923E6-096D-1A4B-86AC-D9F4D2E9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02098-568A-1442-941B-D8E6CE5AE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69E80-2D63-2B49-B3F8-22C59DB6A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1D715-11CD-0C49-93C8-1AA553C3D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C1FBA-69DE-9E4A-9B6D-323AF180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333042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93A7F3-0F25-AF42-A2A2-7DB28E8D38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3E6660-E592-5145-9461-F47C176D93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580A0-DA63-104C-B6DB-40238FC06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78999-47CD-3E4C-8D9D-EBC37C6A4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7838F-FA13-7040-844B-9899B9467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1411774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59E9A-31FC-4141-AACD-0B00DFA95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BB248-F320-AC49-8625-248AE16E4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B812D-D077-8B44-B8E8-E6A254876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2B1BBC-4C1B-5F40-A675-1D18CAB06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E47B-B76A-C344-8195-4DBB90571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422434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77D0C-3726-2C40-859E-F4F473F1D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92E4D-093C-A44F-AE60-8B4C19E1F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EB211-DBC5-F546-877D-18E835DDD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2204D-3A6E-6A47-8FD2-1A6AF41D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FF70F-34A7-BD48-B173-BC7D83A0C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327974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DFF68-37AC-B543-BFF1-27F2BFFC1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B61C6-4BB7-9449-BEB3-648D4AF658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F06BA2-C308-9D4E-83A4-1B0BF67BEC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05DE7-F9CE-AE42-868B-CF1CD512C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E0C01-DE91-7A4F-8615-3A3B9DE22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EF36A-CC97-CE45-A6A2-AC46CEB8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417341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724C-0CB2-824C-80C1-7B87F64C9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3BB3C-CEEE-A148-AEF6-A9A5DE830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7AE01-0C8A-A640-BA90-044F47D997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0814C3-387D-164E-85B7-53EACB6BEC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BBD45B-5BA9-E045-A85E-235E424D3C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41EF4C-6968-3447-9641-46DA763C0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2F0D11-25AB-954A-9F87-BE4A76D14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72E3C-E067-394D-A96B-243E11DAC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60748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3D838-41A2-BC4D-B9DC-DC210FF5F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DA524-6B69-7A47-AD52-61A2595C2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D3F545-5698-D04F-AD0E-5B84050A4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DAE6FA-063B-6C4A-A7F5-66C5FF45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593476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96B3D3-1247-7B46-A347-122344675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26108-6625-EC4A-934F-CFB8A2FC6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18FD8-3158-C048-9FD4-E317ECF7E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404967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7EE49-C089-7749-B0CD-FF1FA1E9B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43179-D511-704D-B117-A05BA1A47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78B8D0-F2C5-AC4C-9A65-4B4F1270C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3BA25E-937E-234C-9660-88EA1095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CDCD5-6EE3-C749-89A1-8B4E51633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6A3EEC-27E6-CE40-84A9-685EC73B6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647055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B8657-4F9B-6140-8EE5-F1A2C109D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2E6646-0D01-514A-AE15-D202D0048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Y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D468B3-3AAD-F140-AA24-1A7EE791D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4EEDF5-1A18-A040-96B3-C87F65722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33B6E0-82F4-4A44-9C71-B11840916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Y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EBCBD6-C21F-4C4D-923A-574B64BE1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1283114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CD10B9-9BBA-EF45-A8FA-6AB27CA7D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Y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6201-4025-0347-98D2-461BCB0C5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Y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A507A-ADB4-F443-B49C-4F95C713FF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99BBF-AC54-0845-81D3-B7198703D70B}" type="datetimeFigureOut">
              <a:rPr lang="en-YE" smtClean="0"/>
              <a:t>9/13/20</a:t>
            </a:fld>
            <a:endParaRPr lang="en-Y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70B9A-3AAC-2147-A832-20C4451E9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Y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1BAD9-851A-A748-B121-818000F79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E07F0-F0C6-0346-AF9B-65995CA63779}" type="slidenum">
              <a:rPr lang="en-YE" smtClean="0"/>
              <a:t>‹#›</a:t>
            </a:fld>
            <a:endParaRPr lang="en-YE"/>
          </a:p>
        </p:txBody>
      </p:sp>
    </p:spTree>
    <p:extLst>
      <p:ext uri="{BB962C8B-B14F-4D97-AF65-F5344CB8AC3E}">
        <p14:creationId xmlns:p14="http://schemas.microsoft.com/office/powerpoint/2010/main" val="39688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Y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e.undp.org/content/yemen/en/home/library/solar-energy-programming-operational-guideline.html" TargetMode="External"/><Relationship Id="rId2" Type="http://schemas.openxmlformats.org/officeDocument/2006/relationships/hyperlink" Target="https://www.ye.undp.org/content/yemen/en/home/library/crisis_prevention_and_recovery/good-practices-and-lessons-learned--solar-interventions-under-er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arvind.kumar@undp.or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e.undp.org/content/yemen/en/home/projects/ERRY-I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ur03.safelinks.protection.outlook.com/?url=https%3A%2F%2Freliefweb.int%2Freport%2Fyemen%2Fyemen-humanitarian-response-plan-extension-june-december-2020-enar&amp;data=02%7C01%7Carvind.kumar%40undp.org%7C517d4f92aac6494f85b208d81dc57503%7Cb3e5db5e2944483799f57488ace54319%7C0%7C0%7C637292081192995841&amp;sdata=mOlikNkOGbhqWWQvQLjpjLXlJhMgqA5ylYitBqw%2FktI%3D&amp;reserved=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ACB7040-3D5C-E84C-9F33-8D70783C2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348" y="257175"/>
            <a:ext cx="879259" cy="17859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B62E7D-CF1E-5F4D-B90D-D2A649572847}"/>
              </a:ext>
            </a:extLst>
          </p:cNvPr>
          <p:cNvSpPr txBox="1"/>
          <p:nvPr/>
        </p:nvSpPr>
        <p:spPr>
          <a:xfrm>
            <a:off x="944072" y="1859340"/>
            <a:ext cx="9717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YE" sz="4800" b="1" dirty="0">
                <a:solidFill>
                  <a:srgbClr val="C00000"/>
                </a:solidFill>
              </a:rPr>
              <a:t>Lessons from Mini-grid Application in Conflict and Fragile Contexts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FC314C-6177-A44F-8EC8-867B4DBECA44}"/>
              </a:ext>
            </a:extLst>
          </p:cNvPr>
          <p:cNvSpPr txBox="1"/>
          <p:nvPr/>
        </p:nvSpPr>
        <p:spPr>
          <a:xfrm>
            <a:off x="1207476" y="3727938"/>
            <a:ext cx="9190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YE" sz="3200" i="1" dirty="0"/>
              <a:t>A Case Story from Yemen</a:t>
            </a:r>
          </a:p>
        </p:txBody>
      </p:sp>
    </p:spTree>
    <p:extLst>
      <p:ext uri="{BB962C8B-B14F-4D97-AF65-F5344CB8AC3E}">
        <p14:creationId xmlns:p14="http://schemas.microsoft.com/office/powerpoint/2010/main" val="779811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EC8F6B-74EC-B54C-B446-398C8C415F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745382-6E18-4C47-9BB6-219B65048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4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o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A7996FBB-DFBF-FD44-BDD3-CF6758739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4" y="1108308"/>
            <a:ext cx="8258146" cy="46413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14804F-268F-DB47-87E3-4796AE4ABEE1}"/>
              </a:ext>
            </a:extLst>
          </p:cNvPr>
          <p:cNvSpPr txBox="1"/>
          <p:nvPr/>
        </p:nvSpPr>
        <p:spPr>
          <a:xfrm>
            <a:off x="8336280" y="2895600"/>
            <a:ext cx="3855720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4000">
                <a:solidFill>
                  <a:srgbClr val="C00000"/>
                </a:solidFill>
              </a:rPr>
              <a:t>A demand-based </a:t>
            </a:r>
            <a:r>
              <a:rPr lang="en-YE" sz="4000" dirty="0">
                <a:solidFill>
                  <a:srgbClr val="C00000"/>
                </a:solidFill>
              </a:rPr>
              <a:t>solution with competitiveness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C9D487-C552-B94B-89DF-0904903A40BD}"/>
              </a:ext>
            </a:extLst>
          </p:cNvPr>
          <p:cNvSpPr txBox="1"/>
          <p:nvPr/>
        </p:nvSpPr>
        <p:spPr>
          <a:xfrm>
            <a:off x="2950029" y="342220"/>
            <a:ext cx="630691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Yemen's Solar Micro Grid Model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145778-1F0D-544F-8750-D53B32AC2107}"/>
              </a:ext>
            </a:extLst>
          </p:cNvPr>
          <p:cNvSpPr txBox="1"/>
          <p:nvPr/>
        </p:nvSpPr>
        <p:spPr>
          <a:xfrm>
            <a:off x="746760" y="6022576"/>
            <a:ext cx="794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YE" i="1" dirty="0"/>
              <a:t>“2 cents/hour for 1—12 hours vs 42 cents/hour for limited hours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305D29A-1D37-E34E-BA6B-D74867D5C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12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2F69D8-E682-CF47-8701-6F7812C170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7218"/>
            <a:ext cx="8930640" cy="49297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DB35CA-FC00-F043-9872-03909C3C862B}"/>
              </a:ext>
            </a:extLst>
          </p:cNvPr>
          <p:cNvSpPr txBox="1"/>
          <p:nvPr/>
        </p:nvSpPr>
        <p:spPr>
          <a:xfrm>
            <a:off x="3156857" y="342220"/>
            <a:ext cx="588236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Yemen's Solar Micro Grid Model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F5E93B-234D-464B-BBC3-25EDDC79047F}"/>
              </a:ext>
            </a:extLst>
          </p:cNvPr>
          <p:cNvSpPr txBox="1"/>
          <p:nvPr/>
        </p:nvSpPr>
        <p:spPr>
          <a:xfrm>
            <a:off x="9220200" y="2164080"/>
            <a:ext cx="277368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4000" dirty="0">
                <a:solidFill>
                  <a:srgbClr val="C00000"/>
                </a:solidFill>
              </a:rPr>
              <a:t>Socio-Economic Response </a:t>
            </a:r>
            <a:r>
              <a:rPr lang="en-YE" sz="4000">
                <a:solidFill>
                  <a:srgbClr val="C00000"/>
                </a:solidFill>
              </a:rPr>
              <a:t>to the Crises</a:t>
            </a:r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91CBF774-B30A-7A40-8F2A-B85F9A856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87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3F548BD-12E6-234D-9630-C75FB6C682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5866057"/>
              </p:ext>
            </p:extLst>
          </p:nvPr>
        </p:nvGraphicFramePr>
        <p:xfrm>
          <a:off x="6032499" y="824673"/>
          <a:ext cx="5489575" cy="2965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B5737CE-F935-CA4B-B6DC-683CB2E43A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498518"/>
              </p:ext>
            </p:extLst>
          </p:nvPr>
        </p:nvGraphicFramePr>
        <p:xfrm>
          <a:off x="6084886" y="3790315"/>
          <a:ext cx="5384800" cy="269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A0466B-DD0E-A74B-8D62-46BBE723C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985" y="824673"/>
            <a:ext cx="5780629" cy="26102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013148-C0DF-FA48-8867-4F8268FD4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82" y="3473874"/>
            <a:ext cx="5780629" cy="32558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15ADEC-57FD-0744-AB24-38E7E7494D82}"/>
              </a:ext>
            </a:extLst>
          </p:cNvPr>
          <p:cNvSpPr txBox="1"/>
          <p:nvPr/>
        </p:nvSpPr>
        <p:spPr>
          <a:xfrm>
            <a:off x="1371600" y="172403"/>
            <a:ext cx="10029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YE" sz="3200" b="1" dirty="0">
                <a:solidFill>
                  <a:srgbClr val="C00000"/>
                </a:solidFill>
              </a:rPr>
              <a:t>The Solar Micro Grid Model in Yemen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E194903-5F4F-DF44-801C-8299A6D980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9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picture containing cell, object, table, sitting&#10;&#10;Description automatically generated">
            <a:extLst>
              <a:ext uri="{FF2B5EF4-FFF2-40B4-BE49-F238E27FC236}">
                <a16:creationId xmlns:a16="http://schemas.microsoft.com/office/drawing/2014/main" id="{F03FB4BE-7AEF-644C-BA8A-C5C65E09D8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F044EA-190F-B041-8916-6D8F1213D740}"/>
              </a:ext>
            </a:extLst>
          </p:cNvPr>
          <p:cNvSpPr/>
          <p:nvPr/>
        </p:nvSpPr>
        <p:spPr>
          <a:xfrm>
            <a:off x="2124891" y="279065"/>
            <a:ext cx="7937753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YE" sz="3200" b="1" i="1" dirty="0">
                <a:solidFill>
                  <a:srgbClr val="C00000"/>
                </a:solidFill>
              </a:rPr>
              <a:t>Decentralized Solar Solution to Improve </a:t>
            </a:r>
            <a:endParaRPr lang="en-YE" sz="3200" b="1" dirty="0">
              <a:solidFill>
                <a:srgbClr val="C00000"/>
              </a:solidFill>
            </a:endParaRPr>
          </a:p>
          <a:p>
            <a:pPr algn="ctr"/>
            <a:r>
              <a:rPr lang="en-YE" sz="3200" b="1" i="1">
                <a:solidFill>
                  <a:srgbClr val="C00000"/>
                </a:solidFill>
              </a:rPr>
              <a:t>Access to A</a:t>
            </a:r>
            <a:r>
              <a:rPr lang="en-YE" sz="3200" b="1" i="1" dirty="0">
                <a:solidFill>
                  <a:srgbClr val="C00000"/>
                </a:solidFill>
              </a:rPr>
              <a:t>ffordable and Clean Energy</a:t>
            </a:r>
            <a:endParaRPr lang="en-YE" sz="3200" b="1">
              <a:solidFill>
                <a:srgbClr val="C00000"/>
              </a:solidFill>
              <a:cs typeface="Calibri"/>
            </a:endParaRPr>
          </a:p>
          <a:p>
            <a:pPr algn="ctr"/>
            <a:endParaRPr lang="en-YE" sz="3200" b="1">
              <a:solidFill>
                <a:srgbClr val="C00000"/>
              </a:solidFill>
              <a:cs typeface="Calibri"/>
            </a:endParaRP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115A3966-E0C5-8947-9CD4-A0599FC13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68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2F0A3C-9602-034A-85DD-AC7991AC7B7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59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F51C8-0071-48E1-AA69-80620F9D5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14" y="495754"/>
            <a:ext cx="2819400" cy="1347334"/>
          </a:xfrm>
        </p:spPr>
        <p:txBody>
          <a:bodyPr/>
          <a:lstStyle/>
          <a:p>
            <a:r>
              <a:rPr lang="en-US" b="1" dirty="0">
                <a:cs typeface="Calibri Light"/>
              </a:rPr>
              <a:t>References</a:t>
            </a:r>
            <a:r>
              <a:rPr lang="en-US" dirty="0">
                <a:cs typeface="Calibri Light"/>
              </a:rPr>
              <a:t> 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CCFFC-46B1-42CD-B4A6-F3F4D1704CC3}"/>
              </a:ext>
            </a:extLst>
          </p:cNvPr>
          <p:cNvSpPr/>
          <p:nvPr/>
        </p:nvSpPr>
        <p:spPr>
          <a:xfrm>
            <a:off x="1132115" y="2285218"/>
            <a:ext cx="10132754" cy="313932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>
            <a:defPPr>
              <a:defRPr lang="en-Y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Lessons Learned and Good Practices under ERRY I project: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 . </a:t>
            </a: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 tooltip="https://www.ye.undp.org/content/yemen/en/home/library/crisis_prevention_and_recovery/good-practices-and-lessons-learned--solar-interventions-under-er.html"/>
              </a:rPr>
              <a:t>https://www.ye.undp.org/content/yemen/en/home/library/crisis_prevention_and_recovery/good-practices-and-lessons-learned--solar-interventions-under-er.html</a:t>
            </a:r>
            <a:endParaRPr lang="en-US" u="sng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b="1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/>
                <a:cs typeface="Calibri"/>
              </a:rPr>
              <a:t>2. Solar Programming Operational Guideline: </a:t>
            </a:r>
            <a:r>
              <a:rPr lang="en-US" u="sng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https://www.ye.undp.org/content/yemen/en/home/library/solar-energy-programming-operational-guideline.html</a:t>
            </a:r>
            <a:endParaRPr lang="en-US" u="sng">
              <a:solidFill>
                <a:srgbClr val="0000FF"/>
              </a:solidFill>
              <a:latin typeface="Calibri"/>
              <a:cs typeface="Calibri"/>
            </a:endParaRPr>
          </a:p>
          <a:p>
            <a:endParaRPr lang="en-US" b="1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3. Solar Programming in Yemen: </a:t>
            </a:r>
            <a:r>
              <a:rPr lang="en-US" u="sng" dirty="0">
                <a:solidFill>
                  <a:srgbClr val="0000FF"/>
                </a:solidFill>
                <a:latin typeface="Calibri"/>
                <a:cs typeface="Calibri"/>
              </a:rPr>
              <a:t>https://www.ye.undp.org/content/yemen/en/home/library/crisis_prevention_and_recovery/improving-access-to-energy-for-affected-communities-through-sola.html</a:t>
            </a:r>
            <a:endParaRPr lang="en-US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2407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71E094C-4C7D-E446-8D88-DABE3AC5B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856" y="178983"/>
            <a:ext cx="1265584" cy="2567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2BE055-B176-8E46-A8B8-D6B91EB59515}"/>
              </a:ext>
            </a:extLst>
          </p:cNvPr>
          <p:cNvSpPr txBox="1"/>
          <p:nvPr/>
        </p:nvSpPr>
        <p:spPr>
          <a:xfrm>
            <a:off x="2020389" y="3811956"/>
            <a:ext cx="7863840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dirty="0"/>
              <a:t>Arvind Kumar, Project Manager</a:t>
            </a:r>
          </a:p>
          <a:p>
            <a:pPr algn="ctr"/>
            <a:r>
              <a:rPr lang="en-YE" dirty="0"/>
              <a:t>UNDP Yemen Country Office</a:t>
            </a:r>
          </a:p>
          <a:p>
            <a:pPr algn="ctr"/>
            <a:r>
              <a:rPr lang="en-US" dirty="0">
                <a:hlinkClick r:id="rId3"/>
              </a:rPr>
              <a:t>a</a:t>
            </a:r>
            <a:r>
              <a:rPr lang="en-YE" dirty="0">
                <a:hlinkClick r:id="rId3"/>
              </a:rPr>
              <a:t>rvind.kumar@undp.org</a:t>
            </a:r>
            <a:r>
              <a:rPr lang="en-YE" dirty="0"/>
              <a:t> </a:t>
            </a:r>
          </a:p>
          <a:p>
            <a:endParaRPr lang="en-YE" dirty="0"/>
          </a:p>
          <a:p>
            <a:endParaRPr lang="en-YE" dirty="0"/>
          </a:p>
          <a:p>
            <a:r>
              <a:rPr lang="en-YE"/>
              <a:t>Website: </a:t>
            </a:r>
            <a:r>
              <a:rPr lang="en-US" dirty="0">
                <a:hlinkClick r:id="rId4"/>
              </a:rPr>
              <a:t>https://www.ye.undp.org/content/yemen/en/home/projects/ERRY-II/</a:t>
            </a:r>
            <a:r>
              <a:rPr lang="en-US" dirty="0"/>
              <a:t> </a:t>
            </a:r>
            <a:endParaRPr lang="en-YE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EFF6F6-984B-4F41-A80E-BBB110CB082E}"/>
              </a:ext>
            </a:extLst>
          </p:cNvPr>
          <p:cNvSpPr txBox="1"/>
          <p:nvPr/>
        </p:nvSpPr>
        <p:spPr>
          <a:xfrm>
            <a:off x="3424646" y="1846198"/>
            <a:ext cx="5066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YE" sz="3600" b="1" dirty="0">
                <a:solidFill>
                  <a:srgbClr val="C00000"/>
                </a:solidFill>
              </a:rPr>
              <a:t>Thanks for listening!</a:t>
            </a:r>
          </a:p>
        </p:txBody>
      </p:sp>
    </p:spTree>
    <p:extLst>
      <p:ext uri="{BB962C8B-B14F-4D97-AF65-F5344CB8AC3E}">
        <p14:creationId xmlns:p14="http://schemas.microsoft.com/office/powerpoint/2010/main" val="1375375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0992B0-24D3-6D43-AA05-78425A87E247}"/>
              </a:ext>
            </a:extLst>
          </p:cNvPr>
          <p:cNvSpPr txBox="1"/>
          <p:nvPr/>
        </p:nvSpPr>
        <p:spPr>
          <a:xfrm>
            <a:off x="2023906" y="524189"/>
            <a:ext cx="814586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“A </a:t>
            </a:r>
            <a:r>
              <a:rPr lang="en-YE" sz="3200" b="1" dirty="0">
                <a:solidFill>
                  <a:srgbClr val="C00000"/>
                </a:solidFill>
              </a:rPr>
              <a:t>Crises Without Camera: A Neglected </a:t>
            </a:r>
            <a:r>
              <a:rPr lang="en-YE" sz="3200" b="1">
                <a:solidFill>
                  <a:srgbClr val="C00000"/>
                </a:solidFill>
              </a:rPr>
              <a:t>Crisis”</a:t>
            </a:r>
            <a:endParaRPr lang="en-YE" sz="32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3EBEC6-9ECA-3741-8C81-5C15AB88EBD8}"/>
              </a:ext>
            </a:extLst>
          </p:cNvPr>
          <p:cNvSpPr/>
          <p:nvPr/>
        </p:nvSpPr>
        <p:spPr>
          <a:xfrm>
            <a:off x="353785" y="2149429"/>
            <a:ext cx="5741377" cy="34778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World's largest humanitarian crisis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+24 million people in need of aid  (80%)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World's largest cholera crisis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+1 million suspected cholera cases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World's largest food security emergency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+20 million without enough food 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Mass displacement crisis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+3.6 million forced to flee homes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50% health facilities fully functional</a:t>
            </a: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/>
                <a:cs typeface="Calibri"/>
              </a:rPr>
              <a:t>COVID-19 arrived in April</a:t>
            </a:r>
          </a:p>
          <a:p>
            <a:pPr marL="12573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The mortality rate is close to 30%</a:t>
            </a:r>
          </a:p>
        </p:txBody>
      </p:sp>
      <p:pic>
        <p:nvPicPr>
          <p:cNvPr id="1026" name="Picture 2" descr="UN Development on Twitter: &quot;Our newest &quot;Impact of War&quot; report concludes  that if the conflict in #Yemen continues past 2019, #Yemen will not meet  any of the #SDGs until 2061 – 31">
            <a:extLst>
              <a:ext uri="{FF2B5EF4-FFF2-40B4-BE49-F238E27FC236}">
                <a16:creationId xmlns:a16="http://schemas.microsoft.com/office/drawing/2014/main" id="{48161435-B3E3-3548-8EAA-9969780B7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984" y="2075337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591071-9C51-FD41-999D-A0C497FDF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8453B0-AF90-1944-BDA3-04977CB3200B}"/>
              </a:ext>
            </a:extLst>
          </p:cNvPr>
          <p:cNvSpPr/>
          <p:nvPr/>
        </p:nvSpPr>
        <p:spPr>
          <a:xfrm>
            <a:off x="157894" y="6514254"/>
            <a:ext cx="70049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u="sng" dirty="0">
                <a:solidFill>
                  <a:srgbClr val="0563C1"/>
                </a:solidFill>
                <a:latin typeface="Calibri" panose="020F0502020204030204" pitchFamily="34" charset="0"/>
                <a:hlinkClick r:id="rId4" tooltip="Original URL:&#10;https://reliefweb.int/report/yemen/yemen-humanitarian-response-plan-extension-june-december-2020-enar&#10;&#10;Click to follow link."/>
              </a:rPr>
              <a:t>Source: https://reliefweb.int/report/yemen/yemen-humanitarian-response-plan-extension-june-december-2020-enar</a:t>
            </a:r>
            <a:endParaRPr lang="en-YE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34223F-99A1-9947-92E9-A140AFCA212F}"/>
              </a:ext>
            </a:extLst>
          </p:cNvPr>
          <p:cNvSpPr txBox="1"/>
          <p:nvPr/>
        </p:nvSpPr>
        <p:spPr>
          <a:xfrm>
            <a:off x="6646984" y="5504337"/>
            <a:ext cx="5143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YE" sz="1100" i="1" dirty="0"/>
              <a:t>Photo Credit: Assessing the Impact of War on Development  in Yemen</a:t>
            </a:r>
          </a:p>
        </p:txBody>
      </p:sp>
    </p:spTree>
    <p:extLst>
      <p:ext uri="{BB962C8B-B14F-4D97-AF65-F5344CB8AC3E}">
        <p14:creationId xmlns:p14="http://schemas.microsoft.com/office/powerpoint/2010/main" val="2858048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3C5D6A-4DA3-F347-A588-3A16863F317B}"/>
              </a:ext>
            </a:extLst>
          </p:cNvPr>
          <p:cNvSpPr/>
          <p:nvPr/>
        </p:nvSpPr>
        <p:spPr>
          <a:xfrm>
            <a:off x="4449274" y="2420706"/>
            <a:ext cx="6096000" cy="2677656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marL="342900" indent="-342900" algn="just">
              <a:buFont typeface="Wingdings"/>
              <a:buChar char="§"/>
            </a:pPr>
            <a:r>
              <a:rPr lang="en-US" sz="2400" dirty="0">
                <a:solidFill>
                  <a:srgbClr val="2E3436"/>
                </a:solidFill>
              </a:rPr>
              <a:t>Warns of exponentially growing impacts of conflict on human development. </a:t>
            </a:r>
            <a:endParaRPr lang="en-YE" sz="2400" dirty="0">
              <a:solidFill>
                <a:srgbClr val="000000"/>
              </a:solidFill>
            </a:endParaRPr>
          </a:p>
          <a:p>
            <a:pPr marL="342900" indent="-342900" algn="just">
              <a:buFont typeface="Wingdings"/>
              <a:buChar char="§"/>
            </a:pPr>
            <a:r>
              <a:rPr lang="en-US" sz="2400" dirty="0">
                <a:solidFill>
                  <a:srgbClr val="2E3436"/>
                </a:solidFill>
              </a:rPr>
              <a:t>Projects if war ends in 2022, development gains will have been set back by 26 years — almost a generation. </a:t>
            </a:r>
            <a:endParaRPr lang="en-YE" sz="2400">
              <a:solidFill>
                <a:srgbClr val="000000"/>
              </a:solidFill>
            </a:endParaRPr>
          </a:p>
          <a:p>
            <a:pPr marL="342900" indent="-342900" algn="just">
              <a:buFont typeface="Wingdings"/>
              <a:buChar char="§"/>
            </a:pPr>
            <a:r>
              <a:rPr lang="en-US" sz="2400" dirty="0">
                <a:solidFill>
                  <a:srgbClr val="2E3436"/>
                </a:solidFill>
              </a:rPr>
              <a:t>If continues through 2030, that setback will increase to four decades.</a:t>
            </a:r>
            <a:endParaRPr lang="en-YE" sz="2400">
              <a:cs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C81B7F-6067-2A47-BCDC-4880631B73D2}"/>
              </a:ext>
            </a:extLst>
          </p:cNvPr>
          <p:cNvSpPr txBox="1"/>
          <p:nvPr/>
        </p:nvSpPr>
        <p:spPr>
          <a:xfrm>
            <a:off x="937846" y="457200"/>
            <a:ext cx="1003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YE" sz="3200" b="1" dirty="0">
                <a:solidFill>
                  <a:srgbClr val="C00000"/>
                </a:solidFill>
              </a:rPr>
              <a:t>Also a Development Crises that needs equal attention…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6B28779-F928-8547-99E5-10E27400C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40" y="1409289"/>
            <a:ext cx="3302366" cy="466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8C177AD-FBB0-2B43-9B8C-455FF9B4C5A4}"/>
              </a:ext>
            </a:extLst>
          </p:cNvPr>
          <p:cNvSpPr/>
          <p:nvPr/>
        </p:nvSpPr>
        <p:spPr>
          <a:xfrm>
            <a:off x="269509" y="6077634"/>
            <a:ext cx="923167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YE" sz="1050" b="1" dirty="0"/>
              <a:t>Source: https://www.arabstates.undp.org/content/rbas/en/home/library/crisis-response0/assesing-the-impact-of--war-on-development-in-yemen-SDGs.html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F357F71F-1F1A-F145-B220-215DA02B8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8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249782-424E-DF44-B5A9-F87AA514F255}"/>
              </a:ext>
            </a:extLst>
          </p:cNvPr>
          <p:cNvSpPr txBox="1"/>
          <p:nvPr/>
        </p:nvSpPr>
        <p:spPr>
          <a:xfrm>
            <a:off x="1843089" y="332432"/>
            <a:ext cx="850038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The Fall and Rise of Yemen's Energy sector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1591D1-63E4-B64B-8169-FE324FF3EBEE}"/>
              </a:ext>
            </a:extLst>
          </p:cNvPr>
          <p:cNvSpPr/>
          <p:nvPr/>
        </p:nvSpPr>
        <p:spPr>
          <a:xfrm>
            <a:off x="454688" y="1613319"/>
            <a:ext cx="4454769" cy="37856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Before crisis, only 40% Yemenis with access to electricity, regionally 85% (</a:t>
            </a:r>
            <a:r>
              <a:rPr lang="en-US" sz="2000" u="sng" dirty="0">
                <a:solidFill>
                  <a:srgbClr val="C00000"/>
                </a:solidFill>
                <a:latin typeface="+mj-lt"/>
              </a:rPr>
              <a:t>lowest access rate)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Most electric energy supply dependent on </a:t>
            </a:r>
            <a:r>
              <a:rPr lang="en-US" sz="2000" u="sng" dirty="0">
                <a:solidFill>
                  <a:srgbClr val="C00000"/>
                </a:solidFill>
                <a:latin typeface="+mj-lt"/>
              </a:rPr>
              <a:t>fossil fuels</a:t>
            </a:r>
            <a:r>
              <a:rPr lang="en-US" sz="2000" dirty="0">
                <a:latin typeface="+mj-lt"/>
              </a:rPr>
              <a:t> (e.g. Mazot, Diesel, and LPG) </a:t>
            </a:r>
            <a:endParaRPr lang="en-US" sz="2000" dirty="0">
              <a:latin typeface="+mj-lt"/>
              <a:cs typeface="Calibri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After 2015, energy access dropped to 0% in most districts </a:t>
            </a:r>
            <a:endParaRPr lang="en-US" sz="2000">
              <a:latin typeface="+mj-lt"/>
              <a:cs typeface="Calibri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Solar PV prices per watt/hour was USD 1, international rates than USD 0.50  </a:t>
            </a:r>
            <a:endParaRPr lang="en-US" sz="2000" dirty="0">
              <a:latin typeface="+mj-lt"/>
              <a:cs typeface="Calibri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Over </a:t>
            </a:r>
            <a:r>
              <a:rPr lang="en-US" sz="2000" u="sng" dirty="0">
                <a:solidFill>
                  <a:srgbClr val="C00000"/>
                </a:solidFill>
                <a:latin typeface="+mj-lt"/>
              </a:rPr>
              <a:t>USD 2 billion</a:t>
            </a:r>
            <a:r>
              <a:rPr lang="en-US" sz="2000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of solar panels and batteries in Yemen since crisis erupted </a:t>
            </a:r>
            <a:endParaRPr lang="en-US" sz="2000" dirty="0">
              <a:latin typeface="+mj-lt"/>
              <a:cs typeface="Calibri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41A631-1A3F-894D-90A4-606CF0FF69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050" y="1557704"/>
            <a:ext cx="5502811" cy="347810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73D69A-4FC5-0449-82EF-22DA57DD7635}"/>
              </a:ext>
            </a:extLst>
          </p:cNvPr>
          <p:cNvSpPr/>
          <p:nvPr/>
        </p:nvSpPr>
        <p:spPr>
          <a:xfrm>
            <a:off x="5205413" y="624030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YE" sz="1200" dirty="0"/>
              <a:t>Source: https://www.ye.undp.org/content/yemen/en/home/library/solar-energy-systems-value-chain.html</a:t>
            </a: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36008F34-B84A-9244-8C92-5B54F2B76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1137ED-216C-2D42-9C16-0F8973D8A66A}"/>
              </a:ext>
            </a:extLst>
          </p:cNvPr>
          <p:cNvSpPr txBox="1"/>
          <p:nvPr/>
        </p:nvSpPr>
        <p:spPr>
          <a:xfrm>
            <a:off x="1383323" y="211015"/>
            <a:ext cx="10316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YE" sz="3200" b="1" dirty="0">
                <a:solidFill>
                  <a:srgbClr val="C00000"/>
                </a:solidFill>
              </a:rPr>
              <a:t>The bottlenecks of energy sector in Yemen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4E2AF7AE-4DCD-0546-AAC6-EF918EAFA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4603"/>
            <a:ext cx="5172629" cy="2696887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3E2FA3-73E0-4B4C-B18E-B9BE67C47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41490"/>
            <a:ext cx="9820275" cy="2916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7DAE64-43D9-B049-88B0-FE4F2B6BD262}"/>
              </a:ext>
            </a:extLst>
          </p:cNvPr>
          <p:cNvSpPr txBox="1"/>
          <p:nvPr/>
        </p:nvSpPr>
        <p:spPr>
          <a:xfrm>
            <a:off x="5488315" y="2229534"/>
            <a:ext cx="6009042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Wingdings"/>
              <a:buChar char="§"/>
            </a:pPr>
            <a:r>
              <a:rPr lang="en-YE" sz="2400" i="1" dirty="0"/>
              <a:t>Centralized market</a:t>
            </a:r>
            <a:endParaRPr lang="en-US" dirty="0"/>
          </a:p>
          <a:p>
            <a:pPr marL="342900" indent="-342900">
              <a:buFont typeface="Wingdings"/>
              <a:buChar char="§"/>
            </a:pPr>
            <a:r>
              <a:rPr lang="en-YE" sz="2400" i="1" dirty="0"/>
              <a:t>Considered service delivery tool- distribution</a:t>
            </a:r>
            <a:endParaRPr lang="en-US" dirty="0"/>
          </a:p>
          <a:p>
            <a:pPr marL="342900" indent="-342900">
              <a:buFont typeface="Wingdings"/>
              <a:buChar char="§"/>
            </a:pPr>
            <a:r>
              <a:rPr lang="en-YE" sz="2400" i="1" dirty="0"/>
              <a:t>Installation and O&amp;M</a:t>
            </a:r>
            <a:endParaRPr lang="en-US" dirty="0">
              <a:cs typeface="Calibri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E482E5-596F-6348-B091-05EEBAB6B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4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2E86AC-15DD-604C-A267-0DCD3900986F}"/>
              </a:ext>
            </a:extLst>
          </p:cNvPr>
          <p:cNvSpPr txBox="1"/>
          <p:nvPr/>
        </p:nvSpPr>
        <p:spPr>
          <a:xfrm>
            <a:off x="2808514" y="287792"/>
            <a:ext cx="590414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Yemen's Solar Micro Grid Model</a:t>
            </a:r>
          </a:p>
        </p:txBody>
      </p:sp>
      <p:pic>
        <p:nvPicPr>
          <p:cNvPr id="12" name="Picture 11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D1825502-B211-CE49-8F46-C94A3BB78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3413"/>
            <a:ext cx="9305859" cy="52302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DAE9ABA-DCB3-484A-BCD0-C3806B67403A}"/>
              </a:ext>
            </a:extLst>
          </p:cNvPr>
          <p:cNvSpPr txBox="1"/>
          <p:nvPr/>
        </p:nvSpPr>
        <p:spPr>
          <a:xfrm>
            <a:off x="9775132" y="2628900"/>
            <a:ext cx="211206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4000" dirty="0">
                <a:solidFill>
                  <a:srgbClr val="C00000"/>
                </a:solidFill>
              </a:rPr>
              <a:t>A</a:t>
            </a:r>
            <a:endParaRPr lang="en-US" dirty="0"/>
          </a:p>
          <a:p>
            <a:pPr algn="ctr"/>
            <a:r>
              <a:rPr lang="en-YE" sz="4000" dirty="0">
                <a:solidFill>
                  <a:srgbClr val="C00000"/>
                </a:solidFill>
              </a:rPr>
              <a:t>Business Solution</a:t>
            </a:r>
            <a:endParaRPr lang="en-YE" dirty="0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473F57A8-F5BF-6448-9448-E01F85408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28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FE4E57-3C3C-0546-81DA-AC1C4CDB781E}"/>
              </a:ext>
            </a:extLst>
          </p:cNvPr>
          <p:cNvSpPr txBox="1"/>
          <p:nvPr/>
        </p:nvSpPr>
        <p:spPr>
          <a:xfrm>
            <a:off x="3124200" y="309563"/>
            <a:ext cx="595856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Yemen's Solar Micro Grid 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EACA04-DBAD-1E4F-B894-9DD950187515}"/>
              </a:ext>
            </a:extLst>
          </p:cNvPr>
          <p:cNvSpPr txBox="1"/>
          <p:nvPr/>
        </p:nvSpPr>
        <p:spPr>
          <a:xfrm>
            <a:off x="9407979" y="2703063"/>
            <a:ext cx="273830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4000" dirty="0">
                <a:solidFill>
                  <a:srgbClr val="C00000"/>
                </a:solidFill>
              </a:rPr>
              <a:t>A Communit</a:t>
            </a:r>
            <a:r>
              <a:rPr lang="en-YE" sz="4000">
                <a:solidFill>
                  <a:srgbClr val="C00000"/>
                </a:solidFill>
              </a:rPr>
              <a:t>y Driven Approach</a:t>
            </a:r>
            <a:endParaRPr lang="en-YE" sz="4000" dirty="0">
              <a:solidFill>
                <a:srgbClr val="C00000"/>
              </a:solidFill>
            </a:endParaRPr>
          </a:p>
        </p:txBody>
      </p:sp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021E4B93-ED0E-F04A-B866-3F2428FF4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78583"/>
            <a:ext cx="8884920" cy="4993654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0B6C83A-D14B-5447-8BD6-AA4EAD35EC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32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06E65-7ED9-F54B-8A3D-D5004EF38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5057"/>
            <a:ext cx="8524415" cy="5682943"/>
          </a:xfrm>
          <a:prstGeom prst="rect">
            <a:avLst/>
          </a:prstGeom>
        </p:spPr>
      </p:pic>
      <p:pic>
        <p:nvPicPr>
          <p:cNvPr id="6" name="Picture 5" descr="A group of people in a room&#10;&#10;Description automatically generated">
            <a:extLst>
              <a:ext uri="{FF2B5EF4-FFF2-40B4-BE49-F238E27FC236}">
                <a16:creationId xmlns:a16="http://schemas.microsoft.com/office/drawing/2014/main" id="{60705F8F-B946-4546-BD99-5718AB8D8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080"/>
            <a:ext cx="5897880" cy="39319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DFB32D-7214-7043-ACF0-A40566938BE1}"/>
              </a:ext>
            </a:extLst>
          </p:cNvPr>
          <p:cNvSpPr txBox="1"/>
          <p:nvPr/>
        </p:nvSpPr>
        <p:spPr>
          <a:xfrm>
            <a:off x="8732518" y="2208222"/>
            <a:ext cx="3185162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4000" dirty="0">
                <a:solidFill>
                  <a:srgbClr val="C00000"/>
                </a:solidFill>
              </a:rPr>
              <a:t>Solar Energy Extension Workers: Barefoot Engineers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D0369A-FDAA-1141-B78E-84F2FCCB4EC8}"/>
              </a:ext>
            </a:extLst>
          </p:cNvPr>
          <p:cNvSpPr txBox="1"/>
          <p:nvPr/>
        </p:nvSpPr>
        <p:spPr>
          <a:xfrm>
            <a:off x="3124200" y="244249"/>
            <a:ext cx="595856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YE" sz="3200" b="1">
                <a:solidFill>
                  <a:srgbClr val="C00000"/>
                </a:solidFill>
              </a:rPr>
              <a:t>Yemen's Solar Micro Grid Model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196BF4F-B657-6344-AB4E-7DD7733C98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6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5AD9A7-54E5-EB4D-8CCE-FAD37B5529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4C01A1A-47EE-ED43-B821-0A1D36CA6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045" y="172452"/>
            <a:ext cx="879259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32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588</Words>
  <Application>Microsoft Macintosh PowerPoint</Application>
  <PresentationFormat>Widescreen</PresentationFormat>
  <Paragraphs>64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 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Arvind Kumar</dc:creator>
  <cp:lastModifiedBy>Arvind Kumar</cp:lastModifiedBy>
  <cp:revision>170</cp:revision>
  <dcterms:created xsi:type="dcterms:W3CDTF">2020-07-13T12:40:00Z</dcterms:created>
  <dcterms:modified xsi:type="dcterms:W3CDTF">2020-09-13T10:06:23Z</dcterms:modified>
</cp:coreProperties>
</file>